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Century Gothic"/>
      <p:regular r:id="rId14"/>
      <p:bold r:id="rId15"/>
      <p:italic r:id="rId16"/>
      <p:boldItalic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jNcHWiUqEBKAhAzKGeeQNpY21S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bold.fntdata"/><Relationship Id="rId14" Type="http://schemas.openxmlformats.org/officeDocument/2006/relationships/font" Target="fonts/CenturyGothic-regular.fntdata"/><Relationship Id="rId17" Type="http://schemas.openxmlformats.org/officeDocument/2006/relationships/font" Target="fonts/CenturyGothic-boldItalic.fntdata"/><Relationship Id="rId16" Type="http://schemas.openxmlformats.org/officeDocument/2006/relationships/font" Target="fonts/CenturyGothic-italic.fntdata"/><Relationship Id="rId5" Type="http://schemas.openxmlformats.org/officeDocument/2006/relationships/slide" Target="slides/slide1.xml"/><Relationship Id="rId19" Type="http://schemas.openxmlformats.org/officeDocument/2006/relationships/font" Target="fonts/OpenSans-bold.fntdata"/><Relationship Id="rId6" Type="http://schemas.openxmlformats.org/officeDocument/2006/relationships/slide" Target="slides/slide2.xml"/><Relationship Id="rId18"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7" name="Shape 17"/>
        <p:cNvGrpSpPr/>
        <p:nvPr/>
      </p:nvGrpSpPr>
      <p:grpSpPr>
        <a:xfrm>
          <a:off x="0" y="0"/>
          <a:ext cx="0" cy="0"/>
          <a:chOff x="0" y="0"/>
          <a:chExt cx="0" cy="0"/>
        </a:xfrm>
      </p:grpSpPr>
      <p:sp>
        <p:nvSpPr>
          <p:cNvPr id="18" name="Google Shape;18;p11"/>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20" name="Google Shape;20;p1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zılı Panoramik Resim">
  <p:cSld name="Yazılı Panoramik Resim">
    <p:spTree>
      <p:nvGrpSpPr>
        <p:cNvPr id="74" name="Shape 74"/>
        <p:cNvGrpSpPr/>
        <p:nvPr/>
      </p:nvGrpSpPr>
      <p:grpSpPr>
        <a:xfrm>
          <a:off x="0" y="0"/>
          <a:ext cx="0" cy="0"/>
          <a:chOff x="0" y="0"/>
          <a:chExt cx="0" cy="0"/>
        </a:xfrm>
      </p:grpSpPr>
      <p:sp>
        <p:nvSpPr>
          <p:cNvPr id="75" name="Google Shape;75;p20"/>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sp>
      <p:sp>
        <p:nvSpPr>
          <p:cNvPr id="77" name="Google Shape;77;p20"/>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8" name="Google Shape;78;p2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Resim Yazısı">
  <p:cSld name="Başlık ve Resim Yazısı">
    <p:spTree>
      <p:nvGrpSpPr>
        <p:cNvPr id="81" name="Shape 81"/>
        <p:cNvGrpSpPr/>
        <p:nvPr/>
      </p:nvGrpSpPr>
      <p:grpSpPr>
        <a:xfrm>
          <a:off x="0" y="0"/>
          <a:ext cx="0" cy="0"/>
          <a:chOff x="0" y="0"/>
          <a:chExt cx="0" cy="0"/>
        </a:xfrm>
      </p:grpSpPr>
      <p:sp>
        <p:nvSpPr>
          <p:cNvPr id="82" name="Google Shape;82;p21"/>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4" name="Google Shape;84;p2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im Yazılı Alıntı">
  <p:cSld name="Resim Yazılı Alıntı">
    <p:spTree>
      <p:nvGrpSpPr>
        <p:cNvPr id="87" name="Shape 87"/>
        <p:cNvGrpSpPr/>
        <p:nvPr/>
      </p:nvGrpSpPr>
      <p:grpSpPr>
        <a:xfrm>
          <a:off x="0" y="0"/>
          <a:ext cx="0" cy="0"/>
          <a:chOff x="0" y="0"/>
          <a:chExt cx="0" cy="0"/>
        </a:xfrm>
      </p:grpSpPr>
      <p:sp>
        <p:nvSpPr>
          <p:cNvPr id="88" name="Google Shape;88;p22"/>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2"/>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0" name="Google Shape;90;p22"/>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2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
        <p:nvSpPr>
          <p:cNvPr id="94" name="Google Shape;94;p22"/>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tr-TR" sz="12200" u="none" cap="none" strike="noStrike">
                <a:solidFill>
                  <a:srgbClr val="86D1D8"/>
                </a:solidFill>
                <a:latin typeface="Arial"/>
                <a:ea typeface="Arial"/>
                <a:cs typeface="Arial"/>
                <a:sym typeface="Arial"/>
              </a:rPr>
              <a:t>“</a:t>
            </a:r>
            <a:endParaRPr/>
          </a:p>
        </p:txBody>
      </p:sp>
      <p:sp>
        <p:nvSpPr>
          <p:cNvPr id="95" name="Google Shape;95;p22"/>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tr-TR" sz="12200" u="none" cap="none" strike="noStrike">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sim Kartı">
  <p:cSld name="İsim Kartı">
    <p:spTree>
      <p:nvGrpSpPr>
        <p:cNvPr id="96" name="Shape 96"/>
        <p:cNvGrpSpPr/>
        <p:nvPr/>
      </p:nvGrpSpPr>
      <p:grpSpPr>
        <a:xfrm>
          <a:off x="0" y="0"/>
          <a:ext cx="0" cy="0"/>
          <a:chOff x="0" y="0"/>
          <a:chExt cx="0" cy="0"/>
        </a:xfrm>
      </p:grpSpPr>
      <p:sp>
        <p:nvSpPr>
          <p:cNvPr id="97" name="Google Shape;97;p23"/>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3"/>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99" name="Google Shape;99;p2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ütun">
  <p:cSld name="3 Sütun">
    <p:spTree>
      <p:nvGrpSpPr>
        <p:cNvPr id="102" name="Shape 102"/>
        <p:cNvGrpSpPr/>
        <p:nvPr/>
      </p:nvGrpSpPr>
      <p:grpSpPr>
        <a:xfrm>
          <a:off x="0" y="0"/>
          <a:ext cx="0" cy="0"/>
          <a:chOff x="0" y="0"/>
          <a:chExt cx="0" cy="0"/>
        </a:xfrm>
      </p:grpSpPr>
      <p:sp>
        <p:nvSpPr>
          <p:cNvPr id="103" name="Google Shape;103;p2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4"/>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5" name="Google Shape;105;p24"/>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6" name="Google Shape;106;p24"/>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7" name="Google Shape;107;p24"/>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8" name="Google Shape;108;p24"/>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9" name="Google Shape;109;p24"/>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10" name="Google Shape;110;p24"/>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11" name="Google Shape;111;p24"/>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12" name="Google Shape;112;p2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Resim Sütunu">
  <p:cSld name="3 Resim Sütunu">
    <p:spTree>
      <p:nvGrpSpPr>
        <p:cNvPr id="115" name="Shape 115"/>
        <p:cNvGrpSpPr/>
        <p:nvPr/>
      </p:nvGrpSpPr>
      <p:grpSpPr>
        <a:xfrm>
          <a:off x="0" y="0"/>
          <a:ext cx="0" cy="0"/>
          <a:chOff x="0" y="0"/>
          <a:chExt cx="0" cy="0"/>
        </a:xfrm>
      </p:grpSpPr>
      <p:sp>
        <p:nvSpPr>
          <p:cNvPr id="116" name="Google Shape;116;p2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5"/>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8" name="Google Shape;118;p25"/>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9" name="Google Shape;119;p25"/>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0" name="Google Shape;120;p25"/>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1" name="Google Shape;121;p25"/>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2" name="Google Shape;122;p25"/>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3" name="Google Shape;123;p25"/>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4" name="Google Shape;124;p25"/>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5" name="Google Shape;125;p25"/>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26" name="Google Shape;126;p25"/>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27" name="Google Shape;127;p25"/>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28" name="Google Shape;128;p2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131" name="Shape 131"/>
        <p:cNvGrpSpPr/>
        <p:nvPr/>
      </p:nvGrpSpPr>
      <p:grpSpPr>
        <a:xfrm>
          <a:off x="0" y="0"/>
          <a:ext cx="0" cy="0"/>
          <a:chOff x="0" y="0"/>
          <a:chExt cx="0" cy="0"/>
        </a:xfrm>
      </p:grpSpPr>
      <p:sp>
        <p:nvSpPr>
          <p:cNvPr id="132" name="Google Shape;132;p2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6"/>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2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137" name="Shape 137"/>
        <p:cNvGrpSpPr/>
        <p:nvPr/>
      </p:nvGrpSpPr>
      <p:grpSpPr>
        <a:xfrm>
          <a:off x="0" y="0"/>
          <a:ext cx="0" cy="0"/>
          <a:chOff x="0" y="0"/>
          <a:chExt cx="0" cy="0"/>
        </a:xfrm>
      </p:grpSpPr>
      <p:sp>
        <p:nvSpPr>
          <p:cNvPr id="138" name="Google Shape;138;p27"/>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7"/>
          <p:cNvSpPr txBox="1"/>
          <p:nvPr>
            <p:ph idx="1" type="body"/>
          </p:nvPr>
        </p:nvSpPr>
        <p:spPr>
          <a:xfrm rot="5400000">
            <a:off x="1679576"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2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3" name="Shape 23"/>
        <p:cNvGrpSpPr/>
        <p:nvPr/>
      </p:nvGrpSpPr>
      <p:grpSpPr>
        <a:xfrm>
          <a:off x="0" y="0"/>
          <a:ext cx="0" cy="0"/>
          <a:chOff x="0" y="0"/>
          <a:chExt cx="0" cy="0"/>
        </a:xfrm>
      </p:grpSpPr>
      <p:sp>
        <p:nvSpPr>
          <p:cNvPr id="24" name="Google Shape;24;p1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6" name="Google Shape;26;p1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29" name="Shape 29"/>
        <p:cNvGrpSpPr/>
        <p:nvPr/>
      </p:nvGrpSpPr>
      <p:grpSpPr>
        <a:xfrm>
          <a:off x="0" y="0"/>
          <a:ext cx="0" cy="0"/>
          <a:chOff x="0" y="0"/>
          <a:chExt cx="0" cy="0"/>
        </a:xfrm>
      </p:grpSpPr>
      <p:sp>
        <p:nvSpPr>
          <p:cNvPr id="30" name="Google Shape;30;p13"/>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3"/>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32" name="Google Shape;32;p1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5" name="Shape 35"/>
        <p:cNvGrpSpPr/>
        <p:nvPr/>
      </p:nvGrpSpPr>
      <p:grpSpPr>
        <a:xfrm>
          <a:off x="0" y="0"/>
          <a:ext cx="0" cy="0"/>
          <a:chOff x="0" y="0"/>
          <a:chExt cx="0" cy="0"/>
        </a:xfrm>
      </p:grpSpPr>
      <p:sp>
        <p:nvSpPr>
          <p:cNvPr id="36" name="Google Shape;36;p1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4"/>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8" name="Google Shape;38;p14"/>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9" name="Google Shape;39;p1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2" name="Shape 42"/>
        <p:cNvGrpSpPr/>
        <p:nvPr/>
      </p:nvGrpSpPr>
      <p:grpSpPr>
        <a:xfrm>
          <a:off x="0" y="0"/>
          <a:ext cx="0" cy="0"/>
          <a:chOff x="0" y="0"/>
          <a:chExt cx="0" cy="0"/>
        </a:xfrm>
      </p:grpSpPr>
      <p:sp>
        <p:nvSpPr>
          <p:cNvPr id="43" name="Google Shape;43;p1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5"/>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5" name="Google Shape;45;p15"/>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6" name="Google Shape;46;p15"/>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7" name="Google Shape;47;p15"/>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8" name="Google Shape;48;p1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1" name="Shape 51"/>
        <p:cNvGrpSpPr/>
        <p:nvPr/>
      </p:nvGrpSpPr>
      <p:grpSpPr>
        <a:xfrm>
          <a:off x="0" y="0"/>
          <a:ext cx="0" cy="0"/>
          <a:chOff x="0" y="0"/>
          <a:chExt cx="0" cy="0"/>
        </a:xfrm>
      </p:grpSpPr>
      <p:sp>
        <p:nvSpPr>
          <p:cNvPr id="52" name="Google Shape;52;p1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6" name="Shape 56"/>
        <p:cNvGrpSpPr/>
        <p:nvPr/>
      </p:nvGrpSpPr>
      <p:grpSpPr>
        <a:xfrm>
          <a:off x="0" y="0"/>
          <a:ext cx="0" cy="0"/>
          <a:chOff x="0" y="0"/>
          <a:chExt cx="0" cy="0"/>
        </a:xfrm>
      </p:grpSpPr>
      <p:sp>
        <p:nvSpPr>
          <p:cNvPr id="57" name="Google Shape;57;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60" name="Shape 60"/>
        <p:cNvGrpSpPr/>
        <p:nvPr/>
      </p:nvGrpSpPr>
      <p:grpSpPr>
        <a:xfrm>
          <a:off x="0" y="0"/>
          <a:ext cx="0" cy="0"/>
          <a:chOff x="0" y="0"/>
          <a:chExt cx="0" cy="0"/>
        </a:xfrm>
      </p:grpSpPr>
      <p:sp>
        <p:nvSpPr>
          <p:cNvPr id="61" name="Google Shape;61;p18"/>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8"/>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3" name="Google Shape;63;p18"/>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4" name="Google Shape;64;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7" name="Shape 67"/>
        <p:cNvGrpSpPr/>
        <p:nvPr/>
      </p:nvGrpSpPr>
      <p:grpSpPr>
        <a:xfrm>
          <a:off x="0" y="0"/>
          <a:ext cx="0" cy="0"/>
          <a:chOff x="0" y="0"/>
          <a:chExt cx="0" cy="0"/>
        </a:xfrm>
      </p:grpSpPr>
      <p:sp>
        <p:nvSpPr>
          <p:cNvPr id="68" name="Google Shape;68;p19"/>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9"/>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70" name="Google Shape;70;p19"/>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1" name="Google Shape;71;p1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4.png"/><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2.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10"/>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7" name="Google Shape;7;p10"/>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8" name="Google Shape;8;p10"/>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 name="Google Shape;9;p10"/>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0" name="Google Shape;10;p10"/>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1" name="Google Shape;11;p1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10"/>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 name="Google Shape;14;p1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1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0.jp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0.jp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0.jp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
          <p:cNvSpPr txBox="1"/>
          <p:nvPr>
            <p:ph type="title"/>
          </p:nvPr>
        </p:nvSpPr>
        <p:spPr>
          <a:xfrm>
            <a:off x="1710800" y="2079572"/>
            <a:ext cx="9404700" cy="7650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lt2"/>
              </a:buClr>
              <a:buSzPct val="100000"/>
              <a:buFont typeface="Century Gothic"/>
              <a:buNone/>
            </a:pPr>
            <a:r>
              <a:rPr lang="tr-TR" sz="4800"/>
              <a:t>SPECIAL EDUCATION IN TURKEY</a:t>
            </a:r>
            <a:endParaRPr/>
          </a:p>
        </p:txBody>
      </p:sp>
      <p:sp>
        <p:nvSpPr>
          <p:cNvPr id="148" name="Google Shape;148;p1"/>
          <p:cNvSpPr txBox="1"/>
          <p:nvPr>
            <p:ph idx="1" type="body"/>
          </p:nvPr>
        </p:nvSpPr>
        <p:spPr>
          <a:xfrm>
            <a:off x="2168900" y="2938000"/>
            <a:ext cx="8946600" cy="40617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3200"/>
              <a:buNone/>
            </a:pPr>
            <a:r>
              <a:rPr b="1" lang="tr-TR" sz="4000"/>
              <a:t>LEGAL REGULATIONS</a:t>
            </a:r>
            <a:endParaRPr b="1" sz="4000"/>
          </a:p>
          <a:p>
            <a:pPr indent="0" lvl="0" marL="0" rtl="0" algn="ctr">
              <a:lnSpc>
                <a:spcPct val="115000"/>
              </a:lnSpc>
              <a:spcBef>
                <a:spcPts val="0"/>
              </a:spcBef>
              <a:spcAft>
                <a:spcPts val="0"/>
              </a:spcAft>
              <a:buClr>
                <a:schemeClr val="dk1"/>
              </a:buClr>
              <a:buSzPts val="3600"/>
              <a:buFont typeface="Arial"/>
              <a:buNone/>
            </a:pPr>
            <a:r>
              <a:rPr b="1" lang="tr-TR" sz="2700">
                <a:latin typeface="Arial"/>
                <a:ea typeface="Arial"/>
                <a:cs typeface="Arial"/>
                <a:sym typeface="Arial"/>
              </a:rPr>
              <a:t>Don’t Ignore Me!</a:t>
            </a:r>
            <a:endParaRPr b="1" sz="2700">
              <a:latin typeface="Arial"/>
              <a:ea typeface="Arial"/>
              <a:cs typeface="Arial"/>
              <a:sym typeface="Arial"/>
            </a:endParaRPr>
          </a:p>
          <a:p>
            <a:pPr indent="-459186" lvl="0" marL="459186" marR="253367" rtl="0" algn="ctr">
              <a:lnSpc>
                <a:spcPct val="109032"/>
              </a:lnSpc>
              <a:spcBef>
                <a:spcPts val="300"/>
              </a:spcBef>
              <a:spcAft>
                <a:spcPts val="0"/>
              </a:spcAft>
              <a:buClr>
                <a:schemeClr val="dk1"/>
              </a:buClr>
              <a:buSzPts val="3600"/>
              <a:buFont typeface="Arial"/>
              <a:buNone/>
            </a:pPr>
            <a:r>
              <a:rPr b="1" lang="tr-TR" sz="2100">
                <a:latin typeface="Calibri"/>
                <a:ea typeface="Calibri"/>
                <a:cs typeface="Calibri"/>
                <a:sym typeface="Calibri"/>
              </a:rPr>
              <a:t>2021-2-CZ01-KA210-SCH-000049647</a:t>
            </a:r>
            <a:r>
              <a:rPr b="1" lang="tr-TR" sz="2100">
                <a:latin typeface="Open Sans"/>
                <a:ea typeface="Open Sans"/>
                <a:cs typeface="Open Sans"/>
                <a:sym typeface="Open Sans"/>
              </a:rPr>
              <a:t> </a:t>
            </a:r>
            <a:endParaRPr b="1" sz="3100"/>
          </a:p>
        </p:txBody>
      </p:sp>
      <p:pic>
        <p:nvPicPr>
          <p:cNvPr id="149" name="Google Shape;149;p1"/>
          <p:cNvPicPr preferRelativeResize="0"/>
          <p:nvPr/>
        </p:nvPicPr>
        <p:blipFill rotWithShape="1">
          <a:blip r:embed="rId3">
            <a:alphaModFix/>
          </a:blip>
          <a:srcRect b="45494" l="21762" r="15057" t="7973"/>
          <a:stretch/>
        </p:blipFill>
        <p:spPr>
          <a:xfrm>
            <a:off x="5364747" y="5425013"/>
            <a:ext cx="1224120" cy="1274229"/>
          </a:xfrm>
          <a:prstGeom prst="rect">
            <a:avLst/>
          </a:prstGeom>
          <a:noFill/>
          <a:ln>
            <a:noFill/>
          </a:ln>
        </p:spPr>
      </p:pic>
      <p:sp>
        <p:nvSpPr>
          <p:cNvPr id="150" name="Google Shape;150;p1"/>
          <p:cNvSpPr txBox="1"/>
          <p:nvPr/>
        </p:nvSpPr>
        <p:spPr>
          <a:xfrm>
            <a:off x="1944642" y="4907461"/>
            <a:ext cx="9395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2400"/>
              <a:buFont typeface="Century Gothic"/>
              <a:buNone/>
            </a:pPr>
            <a:r>
              <a:rPr b="0" i="0" lang="tr-TR" sz="2400" u="none" cap="none" strike="noStrike">
                <a:solidFill>
                  <a:schemeClr val="lt1"/>
                </a:solidFill>
                <a:latin typeface="Century Gothic"/>
                <a:ea typeface="Century Gothic"/>
                <a:cs typeface="Century Gothic"/>
                <a:sym typeface="Century Gothic"/>
              </a:rPr>
              <a:t>NEFUS NAKİPOĞLU SPECIAL EDUCATION PRACTICE SCHOOL</a:t>
            </a:r>
            <a:endParaRPr/>
          </a:p>
        </p:txBody>
      </p:sp>
      <p:pic>
        <p:nvPicPr>
          <p:cNvPr id="151" name="Google Shape;151;p1"/>
          <p:cNvPicPr preferRelativeResize="0"/>
          <p:nvPr/>
        </p:nvPicPr>
        <p:blipFill rotWithShape="1">
          <a:blip r:embed="rId4">
            <a:alphaModFix/>
          </a:blip>
          <a:srcRect b="0" l="0" r="0" t="0"/>
          <a:stretch/>
        </p:blipFill>
        <p:spPr>
          <a:xfrm>
            <a:off x="10328088" y="23000"/>
            <a:ext cx="1802771" cy="1826551"/>
          </a:xfrm>
          <a:prstGeom prst="rect">
            <a:avLst/>
          </a:prstGeom>
          <a:noFill/>
          <a:ln>
            <a:noFill/>
          </a:ln>
        </p:spPr>
      </p:pic>
      <p:pic>
        <p:nvPicPr>
          <p:cNvPr id="152" name="Google Shape;152;p1"/>
          <p:cNvPicPr preferRelativeResize="0"/>
          <p:nvPr/>
        </p:nvPicPr>
        <p:blipFill rotWithShape="1">
          <a:blip r:embed="rId5">
            <a:alphaModFix/>
          </a:blip>
          <a:srcRect b="0" l="0" r="0" t="0"/>
          <a:stretch/>
        </p:blipFill>
        <p:spPr>
          <a:xfrm>
            <a:off x="0" y="23000"/>
            <a:ext cx="1802750" cy="1826550"/>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
          <p:cNvSpPr txBox="1"/>
          <p:nvPr>
            <p:ph type="title"/>
          </p:nvPr>
        </p:nvSpPr>
        <p:spPr>
          <a:xfrm>
            <a:off x="1657027" y="795353"/>
            <a:ext cx="9404700" cy="8925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4200"/>
              <a:buFont typeface="Century Gothic"/>
              <a:buNone/>
            </a:pPr>
            <a:r>
              <a:rPr lang="tr-TR"/>
              <a:t> Decree Law No. 573;	</a:t>
            </a:r>
            <a:endParaRPr/>
          </a:p>
        </p:txBody>
      </p:sp>
      <p:sp>
        <p:nvSpPr>
          <p:cNvPr id="158" name="Google Shape;158;p2"/>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80000"/>
              <a:buChar char="►"/>
            </a:pPr>
            <a:r>
              <a:rPr lang="tr-TR" sz="2000"/>
              <a:t>With the "Special Education Services Regulation", the application principles of special education have been determined.</a:t>
            </a:r>
            <a:endParaRPr/>
          </a:p>
          <a:p>
            <a:pPr indent="-342900" lvl="0" marL="342900" rtl="0" algn="l">
              <a:spcBef>
                <a:spcPts val="1000"/>
              </a:spcBef>
              <a:spcAft>
                <a:spcPts val="0"/>
              </a:spcAft>
              <a:buSzPct val="80000"/>
              <a:buChar char="►"/>
            </a:pPr>
            <a:r>
              <a:rPr lang="tr-TR" sz="2000"/>
              <a:t>All individuals who need special education benefit from special education services in line with their interests, wishes, qualifications and abilities.</a:t>
            </a:r>
            <a:endParaRPr sz="2000"/>
          </a:p>
          <a:p>
            <a:pPr indent="-342900" lvl="0" marL="342900" rtl="0" algn="l">
              <a:spcBef>
                <a:spcPts val="1000"/>
              </a:spcBef>
              <a:spcAft>
                <a:spcPts val="0"/>
              </a:spcAft>
              <a:buSzPct val="80000"/>
              <a:buChar char="►"/>
            </a:pPr>
            <a:r>
              <a:rPr lang="tr-TR" sz="2000">
                <a:latin typeface="Century Gothic"/>
                <a:ea typeface="Century Gothic"/>
                <a:cs typeface="Century Gothic"/>
                <a:sym typeface="Century Gothic"/>
              </a:rPr>
              <a:t>It is essential to start special education early</a:t>
            </a:r>
            <a:endParaRPr sz="2000">
              <a:latin typeface="Century Gothic"/>
              <a:ea typeface="Century Gothic"/>
              <a:cs typeface="Century Gothic"/>
              <a:sym typeface="Century Gothic"/>
            </a:endParaRPr>
          </a:p>
          <a:p>
            <a:pPr indent="-342900" lvl="0" marL="342900" rtl="0" algn="l">
              <a:spcBef>
                <a:spcPts val="1000"/>
              </a:spcBef>
              <a:spcAft>
                <a:spcPts val="0"/>
              </a:spcAft>
              <a:buSzPct val="80000"/>
              <a:buChar char="►"/>
            </a:pPr>
            <a:r>
              <a:rPr lang="tr-TR" sz="2200">
                <a:latin typeface="Century Gothic"/>
                <a:ea typeface="Century Gothic"/>
                <a:cs typeface="Century Gothic"/>
                <a:sym typeface="Century Gothic"/>
              </a:rPr>
              <a:t>Special education services are planned and conducted without separating individuals who need special education from their social and physical environments as much as possible.</a:t>
            </a:r>
            <a:endParaRPr/>
          </a:p>
          <a:p>
            <a:pPr indent="-342900" lvl="0" marL="342900" rtl="0" algn="l">
              <a:lnSpc>
                <a:spcPct val="107000"/>
              </a:lnSpc>
              <a:spcBef>
                <a:spcPts val="1000"/>
              </a:spcBef>
              <a:spcAft>
                <a:spcPts val="0"/>
              </a:spcAft>
              <a:buSzPct val="80000"/>
              <a:buChar char="►"/>
            </a:pPr>
            <a:r>
              <a:rPr lang="tr-TR" sz="2200">
                <a:latin typeface="Century Gothic"/>
                <a:ea typeface="Century Gothic"/>
                <a:cs typeface="Century Gothic"/>
                <a:sym typeface="Century Gothic"/>
              </a:rPr>
              <a:t>The Operation of Special Education is Followed by the General Directorate of Special Education and Guidance of the Ministry of National Education of the Republic of Turkey.</a:t>
            </a:r>
            <a:endParaRPr/>
          </a:p>
          <a:p>
            <a:pPr indent="0" lvl="0" marL="0" rtl="0" algn="l">
              <a:spcBef>
                <a:spcPts val="1800"/>
              </a:spcBef>
              <a:spcAft>
                <a:spcPts val="0"/>
              </a:spcAft>
              <a:buSzPct val="80000"/>
              <a:buNone/>
            </a:pPr>
            <a:r>
              <a:t/>
            </a:r>
            <a:endParaRPr/>
          </a:p>
        </p:txBody>
      </p:sp>
      <p:pic>
        <p:nvPicPr>
          <p:cNvPr id="159" name="Google Shape;159;p2"/>
          <p:cNvPicPr preferRelativeResize="0"/>
          <p:nvPr/>
        </p:nvPicPr>
        <p:blipFill rotWithShape="1">
          <a:blip r:embed="rId3">
            <a:alphaModFix/>
          </a:blip>
          <a:srcRect b="0" l="0" r="0" t="0"/>
          <a:stretch/>
        </p:blipFill>
        <p:spPr>
          <a:xfrm>
            <a:off x="10328088" y="23000"/>
            <a:ext cx="1802771" cy="1826551"/>
          </a:xfrm>
          <a:prstGeom prst="rect">
            <a:avLst/>
          </a:prstGeom>
          <a:noFill/>
          <a:ln>
            <a:noFill/>
          </a:ln>
        </p:spPr>
      </p:pic>
      <p:pic>
        <p:nvPicPr>
          <p:cNvPr id="160" name="Google Shape;160;p2"/>
          <p:cNvPicPr preferRelativeResize="0"/>
          <p:nvPr/>
        </p:nvPicPr>
        <p:blipFill rotWithShape="1">
          <a:blip r:embed="rId4">
            <a:alphaModFix/>
          </a:blip>
          <a:srcRect b="0" l="0" r="0" t="0"/>
          <a:stretch/>
        </p:blipFill>
        <p:spPr>
          <a:xfrm>
            <a:off x="0" y="23000"/>
            <a:ext cx="1802750" cy="1826550"/>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
          <p:cNvSpPr txBox="1"/>
          <p:nvPr>
            <p:ph type="title"/>
          </p:nvPr>
        </p:nvSpPr>
        <p:spPr>
          <a:xfrm>
            <a:off x="1802743" y="868925"/>
            <a:ext cx="9404700" cy="91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tr-TR"/>
              <a:t>Decree Law No. 573;	</a:t>
            </a:r>
            <a:endParaRPr/>
          </a:p>
        </p:txBody>
      </p:sp>
      <p:sp>
        <p:nvSpPr>
          <p:cNvPr id="166" name="Google Shape;166;p3"/>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600"/>
              <a:buChar char="►"/>
            </a:pPr>
            <a:r>
              <a:rPr lang="tr-TR" sz="2000"/>
              <a:t>Priority is given to educating individuals in need of special education, together with other individuals, by making adjustments in purpose, content and teaching processes, taking into account their educational performance.</a:t>
            </a:r>
            <a:endParaRPr sz="2000"/>
          </a:p>
          <a:p>
            <a:pPr indent="-342900" lvl="0" marL="342900" rtl="0" algn="l">
              <a:spcBef>
                <a:spcPts val="1000"/>
              </a:spcBef>
              <a:spcAft>
                <a:spcPts val="0"/>
              </a:spcAft>
              <a:buSzPts val="1600"/>
              <a:buChar char="►"/>
            </a:pPr>
            <a:r>
              <a:rPr lang="tr-TR" sz="2000"/>
              <a:t>Cooperation is made with institutions and organizations that will provide all kinds of rehabilitation for individuals who need special education to continue their education at all types and levels without interruption.Özel eğitim gerektiren bireyler için bireyselleştirilmiş eğitim planı geliştirilmesi ve eğitim programlarının bireyselleştirilerek uygulanması esastır.</a:t>
            </a:r>
            <a:endParaRPr/>
          </a:p>
          <a:p>
            <a:pPr indent="-342900" lvl="0" marL="342900" rtl="0" algn="l">
              <a:spcBef>
                <a:spcPts val="1000"/>
              </a:spcBef>
              <a:spcAft>
                <a:spcPts val="0"/>
              </a:spcAft>
              <a:buSzPts val="1600"/>
              <a:buChar char="►"/>
            </a:pPr>
            <a:r>
              <a:rPr lang="tr-TR" sz="2000"/>
              <a:t>It is essential to develop an individualized education plan for individuals who need special education and to implement the education programs individually.</a:t>
            </a:r>
            <a:endParaRPr sz="2000"/>
          </a:p>
          <a:p>
            <a:pPr indent="-241300" lvl="0" marL="342900" rtl="0" algn="l">
              <a:spcBef>
                <a:spcPts val="1000"/>
              </a:spcBef>
              <a:spcAft>
                <a:spcPts val="0"/>
              </a:spcAft>
              <a:buSzPts val="1600"/>
              <a:buNone/>
            </a:pPr>
            <a:r>
              <a:t/>
            </a:r>
            <a:endParaRPr/>
          </a:p>
        </p:txBody>
      </p:sp>
      <p:pic>
        <p:nvPicPr>
          <p:cNvPr id="167" name="Google Shape;167;p3"/>
          <p:cNvPicPr preferRelativeResize="0"/>
          <p:nvPr/>
        </p:nvPicPr>
        <p:blipFill rotWithShape="1">
          <a:blip r:embed="rId3">
            <a:alphaModFix/>
          </a:blip>
          <a:srcRect b="0" l="0" r="0" t="0"/>
          <a:stretch/>
        </p:blipFill>
        <p:spPr>
          <a:xfrm>
            <a:off x="10328088" y="23000"/>
            <a:ext cx="1802771" cy="1826551"/>
          </a:xfrm>
          <a:prstGeom prst="rect">
            <a:avLst/>
          </a:prstGeom>
          <a:noFill/>
          <a:ln>
            <a:noFill/>
          </a:ln>
        </p:spPr>
      </p:pic>
      <p:pic>
        <p:nvPicPr>
          <p:cNvPr id="168" name="Google Shape;168;p3"/>
          <p:cNvPicPr preferRelativeResize="0"/>
          <p:nvPr/>
        </p:nvPicPr>
        <p:blipFill rotWithShape="1">
          <a:blip r:embed="rId4">
            <a:alphaModFix/>
          </a:blip>
          <a:srcRect b="0" l="0" r="0" t="0"/>
          <a:stretch/>
        </p:blipFill>
        <p:spPr>
          <a:xfrm>
            <a:off x="0" y="23000"/>
            <a:ext cx="1802750" cy="1826550"/>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
          <p:cNvSpPr txBox="1"/>
          <p:nvPr>
            <p:ph type="title"/>
          </p:nvPr>
        </p:nvSpPr>
        <p:spPr>
          <a:xfrm>
            <a:off x="1857790" y="998973"/>
            <a:ext cx="9404700" cy="850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tr-TR"/>
              <a:t>Decree Law No. 573;</a:t>
            </a:r>
            <a:endParaRPr/>
          </a:p>
        </p:txBody>
      </p:sp>
      <p:sp>
        <p:nvSpPr>
          <p:cNvPr id="174" name="Google Shape;174;p4"/>
          <p:cNvSpPr txBox="1"/>
          <p:nvPr>
            <p:ph idx="1" type="body"/>
          </p:nvPr>
        </p:nvSpPr>
        <p:spPr>
          <a:xfrm>
            <a:off x="1295401" y="2556931"/>
            <a:ext cx="9601196" cy="3467351"/>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SzPct val="80000"/>
              <a:buChar char="►"/>
            </a:pPr>
            <a:r>
              <a:rPr lang="tr-TR"/>
              <a:t>It is essential to ensure that families actively participate in all aspects of the special education process.</a:t>
            </a:r>
            <a:endParaRPr/>
          </a:p>
          <a:p>
            <a:pPr indent="-342900" lvl="0" marL="342900" rtl="0" algn="l">
              <a:spcBef>
                <a:spcPts val="1000"/>
              </a:spcBef>
              <a:spcAft>
                <a:spcPts val="0"/>
              </a:spcAft>
              <a:buSzPct val="80000"/>
              <a:buChar char="►"/>
            </a:pPr>
            <a:r>
              <a:rPr lang="tr-TR"/>
              <a:t>In the development of special education policies, the opinions of the organizations of individuals who need special education are given importance.</a:t>
            </a:r>
            <a:endParaRPr/>
          </a:p>
          <a:p>
            <a:pPr indent="-342900" lvl="0" marL="342900" rtl="0" algn="l">
              <a:spcBef>
                <a:spcPts val="1000"/>
              </a:spcBef>
              <a:spcAft>
                <a:spcPts val="0"/>
              </a:spcAft>
              <a:buSzPct val="80000"/>
              <a:buChar char="►"/>
            </a:pPr>
            <a:r>
              <a:rPr lang="tr-TR"/>
              <a:t>Special education services are planned to cover the interaction and mutual adaptation process of individuals who need special education.</a:t>
            </a:r>
            <a:endParaRPr/>
          </a:p>
          <a:p>
            <a:pPr indent="-342900" lvl="0" marL="342900" rtl="0" algn="l">
              <a:spcBef>
                <a:spcPts val="1000"/>
              </a:spcBef>
              <a:spcAft>
                <a:spcPts val="0"/>
              </a:spcAft>
              <a:buSzPct val="80000"/>
              <a:buChar char="►"/>
            </a:pPr>
            <a:r>
              <a:rPr lang="tr-TR"/>
              <a:t>Pre-school education is compulsory for children who have been diagnosed with special education needs. This education is given in special education schools and other pre-school education institutions.</a:t>
            </a:r>
            <a:endParaRPr/>
          </a:p>
          <a:p>
            <a:pPr indent="-342900" lvl="0" marL="342900" rtl="0" algn="l">
              <a:spcBef>
                <a:spcPts val="1000"/>
              </a:spcBef>
              <a:spcAft>
                <a:spcPts val="0"/>
              </a:spcAft>
              <a:buSzPct val="80000"/>
              <a:buChar char="►"/>
            </a:pPr>
            <a:r>
              <a:rPr lang="tr-TR"/>
              <a:t>In the diagnosis at each stage, the educational performance level of the individual is determined, his/her characteristics in the areas of development are evaluated, and educational objectives and services are planned, taking into account the results of these evaluations, and it is decided to place him in the most appropriate educational environment.</a:t>
            </a:r>
            <a:endParaRPr/>
          </a:p>
        </p:txBody>
      </p:sp>
      <p:pic>
        <p:nvPicPr>
          <p:cNvPr id="175" name="Google Shape;175;p4"/>
          <p:cNvPicPr preferRelativeResize="0"/>
          <p:nvPr/>
        </p:nvPicPr>
        <p:blipFill rotWithShape="1">
          <a:blip r:embed="rId3">
            <a:alphaModFix/>
          </a:blip>
          <a:srcRect b="0" l="0" r="0" t="0"/>
          <a:stretch/>
        </p:blipFill>
        <p:spPr>
          <a:xfrm>
            <a:off x="10328088" y="23000"/>
            <a:ext cx="1802771" cy="1826551"/>
          </a:xfrm>
          <a:prstGeom prst="rect">
            <a:avLst/>
          </a:prstGeom>
          <a:noFill/>
          <a:ln>
            <a:noFill/>
          </a:ln>
        </p:spPr>
      </p:pic>
      <p:pic>
        <p:nvPicPr>
          <p:cNvPr id="176" name="Google Shape;176;p4"/>
          <p:cNvPicPr preferRelativeResize="0"/>
          <p:nvPr/>
        </p:nvPicPr>
        <p:blipFill rotWithShape="1">
          <a:blip r:embed="rId4">
            <a:alphaModFix/>
          </a:blip>
          <a:srcRect b="0" l="0" r="0" t="0"/>
          <a:stretch/>
        </p:blipFill>
        <p:spPr>
          <a:xfrm>
            <a:off x="0" y="23000"/>
            <a:ext cx="1802750" cy="1826550"/>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5"/>
          <p:cNvSpPr txBox="1"/>
          <p:nvPr>
            <p:ph type="title"/>
          </p:nvPr>
        </p:nvSpPr>
        <p:spPr>
          <a:xfrm>
            <a:off x="1168536" y="1914493"/>
            <a:ext cx="9404700" cy="1400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tr-TR"/>
              <a:t>Diagnostics and Routing</a:t>
            </a:r>
            <a:endParaRPr/>
          </a:p>
        </p:txBody>
      </p:sp>
      <p:sp>
        <p:nvSpPr>
          <p:cNvPr id="182" name="Google Shape;182;p5"/>
          <p:cNvSpPr txBox="1"/>
          <p:nvPr>
            <p:ph idx="1" type="body"/>
          </p:nvPr>
        </p:nvSpPr>
        <p:spPr>
          <a:xfrm>
            <a:off x="1397602" y="2914767"/>
            <a:ext cx="8946541" cy="235091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tr-TR"/>
              <a:t>Medical diagnostics(Hospitals)</a:t>
            </a:r>
            <a:endParaRPr/>
          </a:p>
          <a:p>
            <a:pPr indent="-342900" lvl="0" marL="342900" rtl="0" algn="l">
              <a:spcBef>
                <a:spcPts val="1000"/>
              </a:spcBef>
              <a:spcAft>
                <a:spcPts val="0"/>
              </a:spcAft>
              <a:buSzPts val="1600"/>
              <a:buChar char="►"/>
            </a:pPr>
            <a:r>
              <a:rPr lang="tr-TR"/>
              <a:t>Educational Diagnostics (Guidance Research Centers)</a:t>
            </a:r>
            <a:endParaRPr/>
          </a:p>
        </p:txBody>
      </p:sp>
      <p:pic>
        <p:nvPicPr>
          <p:cNvPr id="183" name="Google Shape;183;p5"/>
          <p:cNvPicPr preferRelativeResize="0"/>
          <p:nvPr/>
        </p:nvPicPr>
        <p:blipFill rotWithShape="1">
          <a:blip r:embed="rId3">
            <a:alphaModFix/>
          </a:blip>
          <a:srcRect b="0" l="0" r="0" t="0"/>
          <a:stretch/>
        </p:blipFill>
        <p:spPr>
          <a:xfrm>
            <a:off x="10328088" y="23000"/>
            <a:ext cx="1802771" cy="1826551"/>
          </a:xfrm>
          <a:prstGeom prst="rect">
            <a:avLst/>
          </a:prstGeom>
          <a:noFill/>
          <a:ln>
            <a:noFill/>
          </a:ln>
        </p:spPr>
      </p:pic>
      <p:pic>
        <p:nvPicPr>
          <p:cNvPr id="184" name="Google Shape;184;p5"/>
          <p:cNvPicPr preferRelativeResize="0"/>
          <p:nvPr/>
        </p:nvPicPr>
        <p:blipFill rotWithShape="1">
          <a:blip r:embed="rId4">
            <a:alphaModFix/>
          </a:blip>
          <a:srcRect b="0" l="0" r="0" t="0"/>
          <a:stretch/>
        </p:blipFill>
        <p:spPr>
          <a:xfrm>
            <a:off x="0" y="23000"/>
            <a:ext cx="1802750" cy="1826550"/>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6"/>
          <p:cNvSpPr txBox="1"/>
          <p:nvPr>
            <p:ph type="title"/>
          </p:nvPr>
        </p:nvSpPr>
        <p:spPr>
          <a:xfrm>
            <a:off x="1802749" y="449143"/>
            <a:ext cx="9404700" cy="1400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4200"/>
              <a:buFont typeface="Century Gothic"/>
              <a:buNone/>
            </a:pPr>
            <a:r>
              <a:rPr lang="tr-TR"/>
              <a:t>Special Education Process Chart</a:t>
            </a:r>
            <a:endParaRPr/>
          </a:p>
        </p:txBody>
      </p:sp>
      <p:pic>
        <p:nvPicPr>
          <p:cNvPr id="190" name="Google Shape;190;p6"/>
          <p:cNvPicPr preferRelativeResize="0"/>
          <p:nvPr>
            <p:ph idx="1" type="body"/>
          </p:nvPr>
        </p:nvPicPr>
        <p:blipFill rotWithShape="1">
          <a:blip r:embed="rId3">
            <a:alphaModFix/>
          </a:blip>
          <a:srcRect b="0" l="0" r="0" t="0"/>
          <a:stretch/>
        </p:blipFill>
        <p:spPr>
          <a:xfrm>
            <a:off x="2361661" y="1453533"/>
            <a:ext cx="7851300" cy="5323800"/>
          </a:xfrm>
          <a:prstGeom prst="rect">
            <a:avLst/>
          </a:prstGeom>
          <a:noFill/>
          <a:ln>
            <a:noFill/>
          </a:ln>
        </p:spPr>
      </p:pic>
      <p:pic>
        <p:nvPicPr>
          <p:cNvPr id="191" name="Google Shape;191;p6"/>
          <p:cNvPicPr preferRelativeResize="0"/>
          <p:nvPr/>
        </p:nvPicPr>
        <p:blipFill rotWithShape="1">
          <a:blip r:embed="rId4">
            <a:alphaModFix/>
          </a:blip>
          <a:srcRect b="0" l="0" r="0" t="0"/>
          <a:stretch/>
        </p:blipFill>
        <p:spPr>
          <a:xfrm>
            <a:off x="10328088" y="23000"/>
            <a:ext cx="1802771" cy="1826551"/>
          </a:xfrm>
          <a:prstGeom prst="rect">
            <a:avLst/>
          </a:prstGeom>
          <a:noFill/>
          <a:ln>
            <a:noFill/>
          </a:ln>
        </p:spPr>
      </p:pic>
      <p:pic>
        <p:nvPicPr>
          <p:cNvPr id="192" name="Google Shape;192;p6"/>
          <p:cNvPicPr preferRelativeResize="0"/>
          <p:nvPr/>
        </p:nvPicPr>
        <p:blipFill rotWithShape="1">
          <a:blip r:embed="rId5">
            <a:alphaModFix/>
          </a:blip>
          <a:srcRect b="0" l="0" r="0" t="0"/>
          <a:stretch/>
        </p:blipFill>
        <p:spPr>
          <a:xfrm>
            <a:off x="0" y="23000"/>
            <a:ext cx="1802750" cy="1826550"/>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7"/>
          <p:cNvSpPr txBox="1"/>
          <p:nvPr>
            <p:ph type="title"/>
          </p:nvPr>
        </p:nvSpPr>
        <p:spPr>
          <a:xfrm>
            <a:off x="2053236" y="521018"/>
            <a:ext cx="9404700" cy="1400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tr-TR"/>
              <a:t>Teacher Training</a:t>
            </a:r>
            <a:endParaRPr/>
          </a:p>
        </p:txBody>
      </p:sp>
      <p:sp>
        <p:nvSpPr>
          <p:cNvPr id="198" name="Google Shape;198;p7"/>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tr-TR"/>
              <a:t>In universities, teacher training is provided for children in need of special education under the name of Special Education Teaching Department</a:t>
            </a:r>
            <a:endParaRPr/>
          </a:p>
          <a:p>
            <a:pPr indent="-342900" lvl="0" marL="342900" rtl="0" algn="l">
              <a:spcBef>
                <a:spcPts val="1000"/>
              </a:spcBef>
              <a:spcAft>
                <a:spcPts val="0"/>
              </a:spcAft>
              <a:buSzPts val="1600"/>
              <a:buChar char="►"/>
            </a:pPr>
            <a:r>
              <a:rPr lang="tr-TR"/>
              <a:t>With a decision taken from 2006 to 2007, the compulsory special education course was started to be given between the 7th semester courses in all teaching professions except special education teaching in higher education, revealing that special education is an area that should be known for all teachers.</a:t>
            </a:r>
            <a:endParaRPr/>
          </a:p>
        </p:txBody>
      </p:sp>
      <p:pic>
        <p:nvPicPr>
          <p:cNvPr id="199" name="Google Shape;199;p7"/>
          <p:cNvPicPr preferRelativeResize="0"/>
          <p:nvPr/>
        </p:nvPicPr>
        <p:blipFill rotWithShape="1">
          <a:blip r:embed="rId3">
            <a:alphaModFix/>
          </a:blip>
          <a:srcRect b="0" l="0" r="0" t="0"/>
          <a:stretch/>
        </p:blipFill>
        <p:spPr>
          <a:xfrm>
            <a:off x="10328088" y="23000"/>
            <a:ext cx="1802771" cy="1826551"/>
          </a:xfrm>
          <a:prstGeom prst="rect">
            <a:avLst/>
          </a:prstGeom>
          <a:noFill/>
          <a:ln>
            <a:noFill/>
          </a:ln>
        </p:spPr>
      </p:pic>
      <p:pic>
        <p:nvPicPr>
          <p:cNvPr id="200" name="Google Shape;200;p7"/>
          <p:cNvPicPr preferRelativeResize="0"/>
          <p:nvPr/>
        </p:nvPicPr>
        <p:blipFill rotWithShape="1">
          <a:blip r:embed="rId4">
            <a:alphaModFix/>
          </a:blip>
          <a:srcRect b="0" l="0" r="0" t="0"/>
          <a:stretch/>
        </p:blipFill>
        <p:spPr>
          <a:xfrm>
            <a:off x="0" y="23000"/>
            <a:ext cx="1802750" cy="1826550"/>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8"/>
          <p:cNvSpPr txBox="1"/>
          <p:nvPr>
            <p:ph type="title"/>
          </p:nvPr>
        </p:nvSpPr>
        <p:spPr>
          <a:xfrm>
            <a:off x="1902961" y="449018"/>
            <a:ext cx="9404700" cy="1400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4200"/>
              <a:buFont typeface="Century Gothic"/>
              <a:buNone/>
            </a:pPr>
            <a:r>
              <a:rPr lang="tr-TR"/>
              <a:t>Autism Action Plan</a:t>
            </a:r>
            <a:endParaRPr/>
          </a:p>
        </p:txBody>
      </p:sp>
      <p:sp>
        <p:nvSpPr>
          <p:cNvPr id="206" name="Google Shape;206;p8"/>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600"/>
              <a:buChar char="►"/>
            </a:pPr>
            <a:r>
              <a:rPr lang="tr-TR"/>
              <a:t>In Turkey, 6 priority areas have been determined in the plan in 2016-2019 in order to ensure that individuals with ASD benefit from services equally with other individuals and to facilitate their independent participation in all areas of social life. These areas are:</a:t>
            </a:r>
            <a:endParaRPr/>
          </a:p>
          <a:p>
            <a:pPr indent="-342900" lvl="0" marL="342900" rtl="0" algn="l">
              <a:spcBef>
                <a:spcPts val="1000"/>
              </a:spcBef>
              <a:spcAft>
                <a:spcPts val="0"/>
              </a:spcAft>
              <a:buSzPts val="1600"/>
              <a:buChar char="►"/>
            </a:pPr>
            <a:r>
              <a:rPr lang="tr-TR"/>
              <a:t>1. Awareness Studies and Inter-Institutional Cooperation</a:t>
            </a:r>
            <a:endParaRPr/>
          </a:p>
          <a:p>
            <a:pPr indent="-342900" lvl="0" marL="342900" rtl="0" algn="l">
              <a:spcBef>
                <a:spcPts val="1000"/>
              </a:spcBef>
              <a:spcAft>
                <a:spcPts val="0"/>
              </a:spcAft>
              <a:buSzPts val="1600"/>
              <a:buChar char="►"/>
            </a:pPr>
            <a:r>
              <a:rPr lang="tr-TR"/>
              <a:t>2. Establishing the Chain of Early Diagnosis, Treatment and Intervention</a:t>
            </a:r>
            <a:endParaRPr/>
          </a:p>
          <a:p>
            <a:pPr indent="-342900" lvl="0" marL="342900" rtl="0" algn="l">
              <a:spcBef>
                <a:spcPts val="1000"/>
              </a:spcBef>
              <a:spcAft>
                <a:spcPts val="0"/>
              </a:spcAft>
              <a:buSzPts val="1600"/>
              <a:buChar char="►"/>
            </a:pPr>
            <a:r>
              <a:rPr lang="tr-TR"/>
              <a:t>3. Improving Services for Families</a:t>
            </a:r>
            <a:endParaRPr/>
          </a:p>
          <a:p>
            <a:pPr indent="-342900" lvl="0" marL="342900" rtl="0" algn="l">
              <a:spcBef>
                <a:spcPts val="1000"/>
              </a:spcBef>
              <a:spcAft>
                <a:spcPts val="0"/>
              </a:spcAft>
              <a:buSzPts val="1600"/>
              <a:buChar char="►"/>
            </a:pPr>
            <a:r>
              <a:rPr lang="tr-TR"/>
              <a:t>4. Development of Educational Evaluation, Special Education, Support Education and Rehabilitation Services</a:t>
            </a:r>
            <a:endParaRPr/>
          </a:p>
          <a:p>
            <a:pPr indent="-342900" lvl="0" marL="342900" rtl="0" algn="l">
              <a:spcBef>
                <a:spcPts val="1000"/>
              </a:spcBef>
              <a:spcAft>
                <a:spcPts val="0"/>
              </a:spcAft>
              <a:buSzPts val="1600"/>
              <a:buChar char="►"/>
            </a:pPr>
            <a:r>
              <a:rPr lang="tr-TR"/>
              <a:t>5. Employment Processes and Working Life</a:t>
            </a:r>
            <a:endParaRPr/>
          </a:p>
          <a:p>
            <a:pPr indent="-342900" lvl="0" marL="342900" rtl="0" algn="l">
              <a:spcBef>
                <a:spcPts val="1000"/>
              </a:spcBef>
              <a:spcAft>
                <a:spcPts val="0"/>
              </a:spcAft>
              <a:buSzPts val="1600"/>
              <a:buChar char="►"/>
            </a:pPr>
            <a:r>
              <a:rPr lang="tr-TR"/>
              <a:t>6. Social Work, Social Aid and Participation in Community Life</a:t>
            </a:r>
            <a:endParaRPr/>
          </a:p>
        </p:txBody>
      </p:sp>
      <p:pic>
        <p:nvPicPr>
          <p:cNvPr id="207" name="Google Shape;207;p8"/>
          <p:cNvPicPr preferRelativeResize="0"/>
          <p:nvPr/>
        </p:nvPicPr>
        <p:blipFill rotWithShape="1">
          <a:blip r:embed="rId3">
            <a:alphaModFix/>
          </a:blip>
          <a:srcRect b="0" l="0" r="0" t="0"/>
          <a:stretch/>
        </p:blipFill>
        <p:spPr>
          <a:xfrm>
            <a:off x="10328088" y="23000"/>
            <a:ext cx="1802771" cy="1826551"/>
          </a:xfrm>
          <a:prstGeom prst="rect">
            <a:avLst/>
          </a:prstGeom>
          <a:noFill/>
          <a:ln>
            <a:noFill/>
          </a:ln>
        </p:spPr>
      </p:pic>
      <p:pic>
        <p:nvPicPr>
          <p:cNvPr id="208" name="Google Shape;208;p8"/>
          <p:cNvPicPr preferRelativeResize="0"/>
          <p:nvPr/>
        </p:nvPicPr>
        <p:blipFill rotWithShape="1">
          <a:blip r:embed="rId4">
            <a:alphaModFix/>
          </a:blip>
          <a:srcRect b="0" l="0" r="0" t="0"/>
          <a:stretch/>
        </p:blipFill>
        <p:spPr>
          <a:xfrm>
            <a:off x="0" y="23000"/>
            <a:ext cx="1802750" cy="1826550"/>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9"/>
          <p:cNvSpPr txBox="1"/>
          <p:nvPr>
            <p:ph type="title"/>
          </p:nvPr>
        </p:nvSpPr>
        <p:spPr>
          <a:xfrm>
            <a:off x="1393638" y="1119270"/>
            <a:ext cx="9404723" cy="1400530"/>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chemeClr val="lt2"/>
              </a:buClr>
              <a:buSzPct val="100000"/>
              <a:buFont typeface="Century Gothic"/>
              <a:buNone/>
            </a:pPr>
            <a:r>
              <a:rPr i="1" lang="tr-TR"/>
              <a:t>THANK YOU FOR YOUR PARTICIPATION AND COOPERATION</a:t>
            </a:r>
            <a:endParaRPr i="1"/>
          </a:p>
        </p:txBody>
      </p:sp>
      <p:sp>
        <p:nvSpPr>
          <p:cNvPr id="214" name="Google Shape;214;p9"/>
          <p:cNvSpPr txBox="1"/>
          <p:nvPr>
            <p:ph idx="1" type="body"/>
          </p:nvPr>
        </p:nvSpPr>
        <p:spPr>
          <a:xfrm>
            <a:off x="2270147" y="3277834"/>
            <a:ext cx="7651706" cy="52890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tr-TR"/>
              <a:t>NEFUS NAKİPOĞLU SPECIAL EDUCATION PRACTICE SCHOOL</a:t>
            </a:r>
            <a:endParaRPr/>
          </a:p>
          <a:p>
            <a:pPr indent="0" lvl="0" marL="0" rtl="0" algn="l">
              <a:spcBef>
                <a:spcPts val="1000"/>
              </a:spcBef>
              <a:spcAft>
                <a:spcPts val="0"/>
              </a:spcAft>
              <a:buSzPts val="1600"/>
              <a:buNone/>
            </a:pPr>
            <a:r>
              <a:t/>
            </a:r>
            <a:endParaRPr/>
          </a:p>
          <a:p>
            <a:pPr indent="-241300" lvl="0" marL="342900" rtl="0" algn="l">
              <a:spcBef>
                <a:spcPts val="1000"/>
              </a:spcBef>
              <a:spcAft>
                <a:spcPts val="0"/>
              </a:spcAft>
              <a:buSzPts val="1600"/>
              <a:buNone/>
            </a:pPr>
            <a:r>
              <a:t/>
            </a:r>
            <a:endParaRPr/>
          </a:p>
        </p:txBody>
      </p:sp>
      <p:pic>
        <p:nvPicPr>
          <p:cNvPr id="215" name="Google Shape;215;p9"/>
          <p:cNvPicPr preferRelativeResize="0"/>
          <p:nvPr/>
        </p:nvPicPr>
        <p:blipFill rotWithShape="1">
          <a:blip r:embed="rId3">
            <a:alphaModFix/>
          </a:blip>
          <a:srcRect b="45494" l="21762" r="15057" t="7973"/>
          <a:stretch/>
        </p:blipFill>
        <p:spPr>
          <a:xfrm>
            <a:off x="5262506" y="3922279"/>
            <a:ext cx="1666988" cy="1735227"/>
          </a:xfrm>
          <a:prstGeom prst="rect">
            <a:avLst/>
          </a:prstGeom>
          <a:noFill/>
          <a:ln>
            <a:noFill/>
          </a:ln>
        </p:spPr>
      </p:pic>
      <p:pic>
        <p:nvPicPr>
          <p:cNvPr id="216" name="Google Shape;216;p9"/>
          <p:cNvPicPr preferRelativeResize="0"/>
          <p:nvPr/>
        </p:nvPicPr>
        <p:blipFill rotWithShape="1">
          <a:blip r:embed="rId4">
            <a:alphaModFix/>
          </a:blip>
          <a:srcRect b="0" l="0" r="0" t="0"/>
          <a:stretch/>
        </p:blipFill>
        <p:spPr>
          <a:xfrm>
            <a:off x="10358663" y="4285350"/>
            <a:ext cx="1802771" cy="1826551"/>
          </a:xfrm>
          <a:prstGeom prst="rect">
            <a:avLst/>
          </a:prstGeom>
          <a:noFill/>
          <a:ln>
            <a:noFill/>
          </a:ln>
        </p:spPr>
      </p:pic>
      <p:pic>
        <p:nvPicPr>
          <p:cNvPr id="217" name="Google Shape;217;p9"/>
          <p:cNvPicPr preferRelativeResize="0"/>
          <p:nvPr/>
        </p:nvPicPr>
        <p:blipFill rotWithShape="1">
          <a:blip r:embed="rId5">
            <a:alphaModFix/>
          </a:blip>
          <a:srcRect b="0" l="0" r="0" t="0"/>
          <a:stretch/>
        </p:blipFill>
        <p:spPr>
          <a:xfrm>
            <a:off x="30575" y="4285350"/>
            <a:ext cx="1802750" cy="1826550"/>
          </a:xfrm>
          <a:prstGeom prst="rect">
            <a:avLst/>
          </a:prstGeom>
          <a:noFill/>
          <a:ln>
            <a:noFill/>
          </a:ln>
        </p:spPr>
      </p:pic>
      <p:sp>
        <p:nvSpPr>
          <p:cNvPr id="218" name="Google Shape;218;p9"/>
          <p:cNvSpPr txBox="1"/>
          <p:nvPr/>
        </p:nvSpPr>
        <p:spPr>
          <a:xfrm>
            <a:off x="1439100" y="2322450"/>
            <a:ext cx="9313800" cy="1024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tr-TR" sz="2700">
                <a:solidFill>
                  <a:schemeClr val="lt1"/>
                </a:solidFill>
              </a:rPr>
              <a:t>Don’t Ignore Me!</a:t>
            </a:r>
            <a:endParaRPr b="1" sz="2700">
              <a:solidFill>
                <a:schemeClr val="lt1"/>
              </a:solidFill>
            </a:endParaRPr>
          </a:p>
          <a:p>
            <a:pPr indent="-459186" lvl="0" marL="459186" marR="253367" rtl="0" algn="ctr">
              <a:lnSpc>
                <a:spcPct val="109032"/>
              </a:lnSpc>
              <a:spcBef>
                <a:spcPts val="300"/>
              </a:spcBef>
              <a:spcAft>
                <a:spcPts val="0"/>
              </a:spcAft>
              <a:buNone/>
            </a:pPr>
            <a:r>
              <a:rPr b="1" lang="tr-TR" sz="2100">
                <a:solidFill>
                  <a:schemeClr val="lt1"/>
                </a:solidFill>
                <a:latin typeface="Calibri"/>
                <a:ea typeface="Calibri"/>
                <a:cs typeface="Calibri"/>
                <a:sym typeface="Calibri"/>
              </a:rPr>
              <a:t>2021-2-CZ01-KA210-SCH-000049647</a:t>
            </a:r>
            <a:r>
              <a:rPr b="1" lang="tr-TR" sz="2100">
                <a:solidFill>
                  <a:schemeClr val="lt1"/>
                </a:solidFill>
                <a:latin typeface="Open Sans"/>
                <a:ea typeface="Open Sans"/>
                <a:cs typeface="Open Sans"/>
                <a:sym typeface="Open Sans"/>
              </a:rPr>
              <a:t> </a:t>
            </a:r>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İyon">
  <a:themeElements>
    <a:clrScheme name="İy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2022-11-15T08:24:04Z</dcterms:created>
  <dc:creator>USER</dc:creator>
</cp:coreProperties>
</file>