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aven Pro" panose="020B0604020202020204" charset="0"/>
      <p:regular r:id="rId25"/>
      <p:bold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9564e6a779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9564e6a779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9564e6a779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9564e6a779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9564e6a779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9564e6a779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9564e6a779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9564e6a779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9564e6a779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9564e6a779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9564e6a779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9564e6a779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9564e6a779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9564e6a779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9564e6a779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9564e6a779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9564e6a779_0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9564e6a779_0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9564e6a779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9564e6a779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9564e6a77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9564e6a77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9564e6a779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9564e6a779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9564e6a779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9564e6a779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9564e6a779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9564e6a779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9564e6a779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9564e6a779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9564e6a779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9564e6a779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9564e6a779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9564e6a779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rgbClr val="E6B8A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areas-of-work/social-programs/prevention-special-education-and-institutional-educa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-agency.org/country-information/czech-republic/systems-of-support-and-specialist-provis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286750" y="1613825"/>
            <a:ext cx="62637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Don’t Ignore Me!</a:t>
            </a:r>
            <a:endParaRPr sz="36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9186" marR="253367" lvl="0" indent="-459186" algn="ctr" rtl="0">
              <a:lnSpc>
                <a:spcPct val="109032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2021-2-CZ01-KA210-SCH-000049647</a:t>
            </a:r>
            <a:r>
              <a:rPr lang="en-GB" sz="3000">
                <a:solidFill>
                  <a:srgbClr val="A61C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500" y="3622713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425" y="3653088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675" y="3622713"/>
            <a:ext cx="19050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>
          <a:blip r:embed="rId6"/>
          <a:srcRect/>
          <a:stretch/>
        </p:blipFill>
        <p:spPr>
          <a:xfrm>
            <a:off x="7269700" y="476730"/>
            <a:ext cx="1826550" cy="87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1588" y="1826550"/>
            <a:ext cx="1802771" cy="18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Individual Integration 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2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-"/>
            </a:pPr>
            <a:r>
              <a:rPr lang="en-GB" sz="24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 a normal school (preferably, if the school has the prerequisites)</a:t>
            </a:r>
            <a:endParaRPr sz="24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-"/>
            </a:pPr>
            <a:r>
              <a:rPr lang="en-GB" sz="24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 a special school for another handicap</a:t>
            </a:r>
            <a:endParaRPr sz="24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878" y="0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1C164140-E3ED-49C7-B7E7-ACBFAC2DA681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Group Integration 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3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-"/>
            </a:pPr>
            <a:r>
              <a:rPr lang="en-GB" sz="24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 a class or section of a normal school</a:t>
            </a:r>
            <a:endParaRPr sz="24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-"/>
            </a:pPr>
            <a:r>
              <a:rPr lang="en-GB" sz="24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 a class or section of a special school</a:t>
            </a:r>
            <a:endParaRPr sz="24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30" y="0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2D4A6781-7096-477D-873C-0E73C267568D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Alternatives 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-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Education in a separate school for pupils with a chronic health condition (a special school)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-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A combination of all three above-described forms</a:t>
            </a:r>
            <a:b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ALL OF THIS IS CONDITIONED BY THE AGREEMENT OF THE PARENTS OR LEGAL GUARDIANS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30" y="13177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152967B7-7EA1-4B86-923B-A3DB415E521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24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Framework Education Programmes (FEPs) and School Education Programmes (SEPs)</a:t>
            </a:r>
            <a:endParaRPr sz="24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5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set specific objectives, forms, the length and the compulsory educational content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must correspond to the latest knowledge on effective methods and organisation of education appropriate to the age and development of the child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set the descriptions of material, personal, economic and safety conditions under which instruction is implemente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1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8D8B73FE-706E-497A-81BE-24577E87CF8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Individual Education Plan (IEP)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6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IEP is prepared in cooperation with an educational counselling facility and the pupil’s parents or legal guardians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IEP can be complemented and revised throughout the academic year as needed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IEP is to be prepared under the guidance of the school’s principal,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 the measures set in the IEP are evaluated by an educational counselling facility, which provides counselling support to the pupil, school as well as the pupil’s parents or legal guardians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●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IEP is prepared primarily for 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AutoNum type="alphaLcPeriod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individually integrated pupil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AutoNum type="alphaLcPeriod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pupil with profound mental retardation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AutoNum type="alphaLcPeriod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or for a pupil who is integrated in a group or for the pupil of a special schoo</a:t>
            </a:r>
            <a:endParaRPr sz="16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F1E9D31F-F30D-4B89-9CFD-51B8E50EEF1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Supportive Measures in SE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7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special methods, forms and approaches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special textbooks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didactic materials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compensation aids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rehabilitation aids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inclusion of subjects of special educational care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reduced number of pupils in the class, section, study group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services of a teacher assistant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other possible adjustments according to the IEP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provision of pedagogical-psychological services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3EE936A4-09BF-4823-8A16-1873532C87C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Teacher Assistant 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254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help pupils in adapting to the school environment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help the pedagogical staff of the school in enlightenment and educational activitie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help in communication with the pupils, in cooperation with parents or legal guardians and the community from which the pupil comes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teacher assistant is an employee of the school, and the school’s principal requests the establishment of this job post from the school’s founding entity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85800B94-462A-4227-BBA6-DBECEF86BDB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24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Schools for Children, Pupils and Students with Special Educational Needs</a:t>
            </a:r>
            <a:endParaRPr sz="24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following are founded with the agreement of the region (excluding schools established by the ministry) for persons with a chronic health condition: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independent schools with revised SEPs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within normal schools (including preschools)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○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individual (special) classes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○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individual (special) sections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254000" lvl="1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○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individual (special) study groups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254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special elementary schools (with the SEP revised for pupils with mental retardation, autistic children and pupils with multiple disabilities)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principal can establish the post of teacher assistant with the agreement of the founding entity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5D121D0B-81E7-4BAC-83A9-FF4F344CA37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24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Educational Counselling Facilities</a:t>
            </a:r>
            <a:endParaRPr sz="24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0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ensure activities and services for children, pupils, students and their parents or legal guardians, schools, educational institutions.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Include: special pedagogical, pedagogical-psychological, preventive-educational, information, diagnostic, counselling, methodological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aid in the selection of suitable educational approaches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429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Arial"/>
              <a:buChar char="●"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cooperate with the organs of social-legal protection, health-care facilities, courts, etc.</a:t>
            </a: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1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Ministry of Education, Youth and Sports: </a:t>
            </a:r>
            <a:r>
              <a:rPr lang="en-GB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Prevention, Special Education and Institutional Education, MŠMT ČR</a:t>
            </a:r>
            <a:endParaRPr sz="9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27000" lvl="0" indent="0" algn="l" rtl="0">
              <a:spcBef>
                <a:spcPts val="4100"/>
              </a:spcBef>
              <a:spcAft>
                <a:spcPts val="4100"/>
              </a:spcAft>
              <a:buNone/>
            </a:pPr>
            <a:endParaRPr sz="18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A1B9A2F2-1917-4E32-BB89-2796210A89A3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0000"/>
                </a:solidFill>
              </a:rPr>
              <a:t>Special Needs Education in Czechia</a:t>
            </a:r>
            <a:endParaRPr dirty="0">
              <a:solidFill>
                <a:srgbClr val="990000"/>
              </a:solidFill>
            </a:endParaRPr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737425" y="1306555"/>
            <a:ext cx="1826550" cy="87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312" y="2857500"/>
            <a:ext cx="1802771" cy="18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</a:rPr>
              <a:t>Before 1989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96" name="Google Shape;296;p15"/>
          <p:cNvSpPr txBox="1">
            <a:spLocks noGrp="1"/>
          </p:cNvSpPr>
          <p:nvPr>
            <p:ph type="body" idx="1"/>
          </p:nvPr>
        </p:nvSpPr>
        <p:spPr>
          <a:xfrm>
            <a:off x="401600" y="1312900"/>
            <a:ext cx="79326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Children with special educational needs (SEN), had limited or even restrictive access to education before 1989. They could attend Schools for SEN children, which were segregated from the mainstream education.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97" name="Google Shape;297;p15"/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130" y="13178"/>
            <a:ext cx="999301" cy="101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1164950" y="6300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990000"/>
                </a:solidFill>
              </a:rPr>
              <a:t>2001 - the National Programme of Education Development in the Czech Republic (White Book) by the Ministry of Education</a:t>
            </a:r>
            <a:endParaRPr dirty="0">
              <a:solidFill>
                <a:srgbClr val="990000"/>
              </a:solidFill>
            </a:endParaRPr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1"/>
          </p:nvPr>
        </p:nvSpPr>
        <p:spPr>
          <a:xfrm>
            <a:off x="401600" y="2502250"/>
            <a:ext cx="8557200" cy="2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Mainstream schools were opened up to pupils with SEN.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Education was made available for pupils with even the most serious complex needs.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Diverse forms of individualisation of education were established to meet the needs of pupils with SEN.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3"/>
          <a:srcRect/>
          <a:stretch/>
        </p:blipFill>
        <p:spPr>
          <a:xfrm>
            <a:off x="8144700" y="260817"/>
            <a:ext cx="999300" cy="47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130" y="-6608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8E0C56C5-E1EF-4DD4-AE61-5CC5F358FDD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</a:rPr>
              <a:t>2001 - White Book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12" name="Google Shape;312;p17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counselling system was developed for pupils with SEN to support their integration and inclusion in mainstream schools and for pupils who are educated at home for specific health reasons.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counselling system for pupils with behavioural difficulties (disorders) has been set up.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632" y="0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A36159B2-9E97-451A-9DC2-D56AA99316D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00"/>
                </a:solidFill>
              </a:rPr>
              <a:t>2001 - White Book</a:t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20" name="Google Shape;320;p18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broad range of support provisions has been implemented to increase the participation of pupils with special needs in mainstream education.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role of parents has been emphasised.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Special schools have been developed into resource centres.</a:t>
            </a: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European Agency for Special Needs and Inclusive Education</a:t>
            </a:r>
            <a:r>
              <a:rPr lang="en-GB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Systems of support and specialist provision | European Agency for Special Needs and Inclusive Education</a:t>
            </a:r>
            <a:endParaRPr sz="9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0130" y="0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508436FD-95D6-41A0-BF66-AFAFD15098D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br>
              <a:rPr lang="en-GB" sz="3000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000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The Principles and Objectives of Education</a:t>
            </a:r>
            <a:endParaRPr sz="300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Equal access to education without any discrimination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Consideration of the educational needs of the individual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Mutual regard, respect, solidarity and dignity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development of the personality with an emphasis on cognitive, social, ethical, moral and spiritual values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30" y="13177"/>
            <a:ext cx="999301" cy="1012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EF3BA-975D-4B03-A0D6-1918ED964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3808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1A1A1A"/>
                </a:solidFill>
                <a:effectLst/>
                <a:latin typeface="YS Text"/>
              </a:rPr>
              <a:t>lkar@hotmail.gr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Google Shape;297;p15">
            <a:extLst>
              <a:ext uri="{FF2B5EF4-FFF2-40B4-BE49-F238E27FC236}">
                <a16:creationId xmlns:a16="http://schemas.microsoft.com/office/drawing/2014/main" id="{753BBF9F-A1A1-4A30-8B3A-2800B497B83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3300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The Rights of Children, Pupils and Students with Special Educational Needs</a:t>
            </a:r>
            <a:endParaRPr sz="3300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990000"/>
              </a:solidFill>
            </a:endParaRPr>
          </a:p>
        </p:txBody>
      </p:sp>
      <p:sp>
        <p:nvSpPr>
          <p:cNvPr id="336" name="Google Shape;336;p20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education with the content, forms and methods corresponding to the needs and potential of these persons, including evaluation, admission and completion of education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have the conditions created for education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counselling assistance of the school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assistance of an educational counselling facility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free use of special textbooks, special didactic and compensation aids provided by the school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education through alternative forms of communication (sign language, writing in Braille etc.)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302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600"/>
              <a:buFont typeface="Arial"/>
              <a:buChar char="-"/>
            </a:pPr>
            <a:r>
              <a:rPr lang="en-GB" sz="16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The possibility of the extension of secondary or higher education by the school’s principal</a:t>
            </a:r>
            <a:endParaRPr sz="16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30" y="0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F885C8E9-BCAB-46F0-92AA-124BAD4FC956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 txBox="1">
            <a:spLocks noGrp="1"/>
          </p:cNvSpPr>
          <p:nvPr>
            <p:ph type="title"/>
          </p:nvPr>
        </p:nvSpPr>
        <p:spPr>
          <a:xfrm>
            <a:off x="973100" y="598575"/>
            <a:ext cx="77694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500"/>
              </a:spcAft>
              <a:buNone/>
            </a:pPr>
            <a:r>
              <a:rPr lang="en-GB" sz="30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Placement in Special Education</a:t>
            </a:r>
            <a:endParaRPr sz="300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1"/>
          </p:nvPr>
        </p:nvSpPr>
        <p:spPr>
          <a:xfrm>
            <a:off x="401600" y="1597875"/>
            <a:ext cx="8557200" cy="3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556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Special Education is provided for pupils who have been determined to have special educational needs on the basis of special pedagogical, or psychological, examination by an educational counselling facility or a specialised health-care workplace with the resultant recommendation being issued by an educational counselling facility</a:t>
            </a:r>
            <a:endParaRPr sz="20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127000" lvl="0" indent="-355600" algn="l" rtl="0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Char char="-"/>
            </a:pPr>
            <a:r>
              <a:rPr lang="en-GB" sz="2000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rPr>
              <a:t>Special Education is also provided to students placed at schools established as a part of educational institutions providing institutional care or care in juvenile correction institutions</a:t>
            </a:r>
            <a:endParaRPr sz="2000">
              <a:solidFill>
                <a:srgbClr val="4C4C4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130" y="13177"/>
            <a:ext cx="999301" cy="101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7;p15">
            <a:extLst>
              <a:ext uri="{FF2B5EF4-FFF2-40B4-BE49-F238E27FC236}">
                <a16:creationId xmlns:a16="http://schemas.microsoft.com/office/drawing/2014/main" id="{321A1CDD-6BEA-46DB-9EAF-2244837B49F3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7619431" y="136997"/>
            <a:ext cx="1524569" cy="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1034</Words>
  <Application>Microsoft Office PowerPoint</Application>
  <PresentationFormat>On-screen Show (16:9)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Maven Pro</vt:lpstr>
      <vt:lpstr>Arial</vt:lpstr>
      <vt:lpstr>Open Sans</vt:lpstr>
      <vt:lpstr>YS Text</vt:lpstr>
      <vt:lpstr>Nunito</vt:lpstr>
      <vt:lpstr>Calibri</vt:lpstr>
      <vt:lpstr>Momentum</vt:lpstr>
      <vt:lpstr>Don’t Ignore Me! 2021-2-CZ01-KA210-SCH-000049647 </vt:lpstr>
      <vt:lpstr>Special Needs Education in Czechia</vt:lpstr>
      <vt:lpstr>Before 1989</vt:lpstr>
      <vt:lpstr>2001 - the National Programme of Education Development in the Czech Republic (White Book) by the Ministry of Education</vt:lpstr>
      <vt:lpstr>2001 - White Book</vt:lpstr>
      <vt:lpstr>2001 - White Book</vt:lpstr>
      <vt:lpstr> The Principles and Objectives of Education </vt:lpstr>
      <vt:lpstr>The Rights of Children, Pupils and Students with Special Educational Needs </vt:lpstr>
      <vt:lpstr>Placement in Special Education</vt:lpstr>
      <vt:lpstr>Individual Integration </vt:lpstr>
      <vt:lpstr>Group Integration </vt:lpstr>
      <vt:lpstr>Alternatives </vt:lpstr>
      <vt:lpstr>Framework Education Programmes (FEPs) and School Education Programmes (SEPs)</vt:lpstr>
      <vt:lpstr>Individual Education Plan (IEP)</vt:lpstr>
      <vt:lpstr>Supportive Measures in SE</vt:lpstr>
      <vt:lpstr>Teacher Assistant </vt:lpstr>
      <vt:lpstr>Schools for Children, Pupils and Students with Special Educational Needs</vt:lpstr>
      <vt:lpstr>Educational Counselling Facilities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Ignore Me! 2021-2-CZ01-KA210-SCH-000049647 </dc:title>
  <cp:lastModifiedBy>EDUCADEMY PRAGUE</cp:lastModifiedBy>
  <cp:revision>3</cp:revision>
  <dcterms:modified xsi:type="dcterms:W3CDTF">2024-04-29T19:06:42Z</dcterms:modified>
</cp:coreProperties>
</file>